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1100" r:id="rId2"/>
    <p:sldId id="1541" r:id="rId3"/>
    <p:sldId id="1337" r:id="rId4"/>
    <p:sldId id="1542" r:id="rId5"/>
    <p:sldId id="1543" r:id="rId6"/>
    <p:sldId id="1544" r:id="rId7"/>
    <p:sldId id="1545" r:id="rId8"/>
    <p:sldId id="1546" r:id="rId9"/>
    <p:sldId id="1547" r:id="rId10"/>
    <p:sldId id="1548" r:id="rId11"/>
    <p:sldId id="1549" r:id="rId12"/>
    <p:sldId id="1550" r:id="rId13"/>
    <p:sldId id="1570" r:id="rId14"/>
    <p:sldId id="1571" r:id="rId15"/>
    <p:sldId id="1572" r:id="rId16"/>
    <p:sldId id="1573" r:id="rId17"/>
    <p:sldId id="1574" r:id="rId18"/>
    <p:sldId id="1575" r:id="rId19"/>
    <p:sldId id="1576" r:id="rId20"/>
    <p:sldId id="1577" r:id="rId21"/>
    <p:sldId id="1578" r:id="rId22"/>
    <p:sldId id="1579" r:id="rId23"/>
    <p:sldId id="1580" r:id="rId24"/>
    <p:sldId id="1581" r:id="rId25"/>
    <p:sldId id="1582" r:id="rId26"/>
    <p:sldId id="1583" r:id="rId27"/>
    <p:sldId id="1584" r:id="rId28"/>
    <p:sldId id="1585" r:id="rId29"/>
    <p:sldId id="1567" r:id="rId30"/>
    <p:sldId id="1568" r:id="rId31"/>
    <p:sldId id="1569" r:id="rId32"/>
    <p:sldId id="1586" r:id="rId33"/>
    <p:sldId id="1587" r:id="rId34"/>
    <p:sldId id="1588" r:id="rId35"/>
    <p:sldId id="1589" r:id="rId36"/>
    <p:sldId id="1532" r:id="rId37"/>
    <p:sldId id="1590" r:id="rId38"/>
    <p:sldId id="1591" r:id="rId39"/>
    <p:sldId id="1592" r:id="rId40"/>
    <p:sldId id="1593" r:id="rId41"/>
    <p:sldId id="1594" r:id="rId42"/>
    <p:sldId id="1595" r:id="rId43"/>
    <p:sldId id="1596" r:id="rId44"/>
    <p:sldId id="951" r:id="rId45"/>
    <p:sldId id="1597" r:id="rId46"/>
    <p:sldId id="952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1945" autoAdjust="0"/>
  </p:normalViewPr>
  <p:slideViewPr>
    <p:cSldViewPr snapToGrid="0" snapToObjects="1">
      <p:cViewPr varScale="1">
        <p:scale>
          <a:sx n="109" d="100"/>
          <a:sy n="109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Lecture 17 – Recursion (</a:t>
            </a:r>
            <a:r>
              <a:rPr lang="en-US" altLang="en-US" sz="4000" dirty="0" err="1"/>
              <a:t>cont</a:t>
            </a:r>
            <a:r>
              <a:rPr lang="en-US" alt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and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/>
              <a:t>Remember, stacks are </a:t>
            </a:r>
            <a:r>
              <a:rPr lang="en-US" b="1" dirty="0"/>
              <a:t>LIFO</a:t>
            </a:r>
            <a:r>
              <a:rPr lang="en-US" dirty="0"/>
              <a:t> data structures</a:t>
            </a:r>
          </a:p>
          <a:p>
            <a:pPr lvl="1"/>
            <a:r>
              <a:rPr lang="en-US" dirty="0"/>
              <a:t>Last In, First Out</a:t>
            </a:r>
          </a:p>
          <a:p>
            <a:endParaRPr lang="en-US" dirty="0"/>
          </a:p>
          <a:p>
            <a:r>
              <a:rPr lang="en-US" dirty="0"/>
              <a:t>We’ll be doing a recursive trace of </a:t>
            </a:r>
            <a:br>
              <a:rPr lang="en-US" dirty="0"/>
            </a:br>
            <a:r>
              <a:rPr lang="en-US" dirty="0"/>
              <a:t>the summation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addition of a sequence of numbers</a:t>
            </a:r>
          </a:p>
          <a:p>
            <a:r>
              <a:rPr lang="en-US" dirty="0"/>
              <a:t>The summation of a number is that number plus all of the numbers less than it (down to 0)</a:t>
            </a:r>
          </a:p>
          <a:p>
            <a:pPr lvl="1"/>
            <a:r>
              <a:rPr lang="en-US" dirty="0"/>
              <a:t>Summation of 5: 	 5 + 4 + 3 + 2 + 1 + 0</a:t>
            </a:r>
          </a:p>
          <a:p>
            <a:pPr lvl="1"/>
            <a:r>
              <a:rPr lang="en-US" dirty="0"/>
              <a:t>Summation of 6: 6 + 5 + 4 + 3 + 2 + 1 + 0</a:t>
            </a:r>
          </a:p>
          <a:p>
            <a:r>
              <a:rPr lang="en-US" dirty="0"/>
              <a:t>What does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9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Summation of 0 is 0</a:t>
            </a: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cs typeface="Courier New" panose="02070309020205020404" pitchFamily="49" charset="0"/>
              </a:rPr>
              <a:t>Recursive case and call: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Otherwise, summation is </a:t>
            </a:r>
            <a:br>
              <a:rPr lang="en-US" sz="2400" dirty="0">
                <a:cs typeface="Courier New" panose="02070309020205020404" pitchFamily="49" charset="0"/>
              </a:rPr>
            </a:br>
            <a:r>
              <a:rPr lang="en-US" sz="2400" dirty="0" err="1">
                <a:cs typeface="Courier New" panose="02070309020205020404" pitchFamily="49" charset="0"/>
              </a:rPr>
              <a:t>num</a:t>
            </a:r>
            <a:r>
              <a:rPr lang="en-US" sz="2400" dirty="0">
                <a:cs typeface="Courier New" panose="02070309020205020404" pitchFamily="49" charset="0"/>
              </a:rPr>
              <a:t> + summation(num-1)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3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51175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3600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1202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3213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>
                <a:cs typeface="Courier New" panose="02070309020205020404" pitchFamily="49" charset="0"/>
              </a:rPr>
              <a:t>unique</a:t>
            </a:r>
            <a:r>
              <a:rPr lang="en-US" sz="2400" dirty="0">
                <a:cs typeface="Courier New" panose="02070309020205020404" pitchFamily="49" charset="0"/>
              </a:rPr>
              <a:t> local variables.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7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19" name="Oval 18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8785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7950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33038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3033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9862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322520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  <a:p>
            <a:pPr lvl="1"/>
            <a:r>
              <a:rPr lang="en-US" sz="3200" dirty="0"/>
              <a:t>Recursion</a:t>
            </a:r>
            <a:endParaRPr lang="en-US" dirty="0"/>
          </a:p>
          <a:p>
            <a:pPr lvl="2"/>
            <a:r>
              <a:rPr lang="en-US" sz="3200" dirty="0"/>
              <a:t>Recursion</a:t>
            </a:r>
            <a:endParaRPr lang="en-US" dirty="0"/>
          </a:p>
          <a:p>
            <a:r>
              <a:rPr lang="en-US" dirty="0"/>
              <a:t>Stacks</a:t>
            </a:r>
          </a:p>
          <a:p>
            <a:r>
              <a:rPr lang="en-US" dirty="0"/>
              <a:t>Parts of a recursive function:</a:t>
            </a:r>
          </a:p>
          <a:p>
            <a:pPr lvl="1"/>
            <a:r>
              <a:rPr lang="en-US" sz="3200" dirty="0"/>
              <a:t>Base case</a:t>
            </a:r>
          </a:p>
          <a:p>
            <a:pPr lvl="1"/>
            <a:r>
              <a:rPr lang="en-US" sz="3200" dirty="0"/>
              <a:t>Recursive case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720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31486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3576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59908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43" name="Arc 42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7416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38491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</a:p>
        </p:txBody>
      </p:sp>
      <p:sp>
        <p:nvSpPr>
          <p:cNvPr id="36" name="Arc 35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6306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29492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</a:p>
        </p:txBody>
      </p:sp>
      <p:sp>
        <p:nvSpPr>
          <p:cNvPr id="30" name="Arc 29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023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32040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</a:p>
        </p:txBody>
      </p:sp>
      <p:sp>
        <p:nvSpPr>
          <p:cNvPr id="23" name="Arc 22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9861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POP!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32072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</a:p>
        </p:txBody>
      </p:sp>
      <p:sp>
        <p:nvSpPr>
          <p:cNvPr id="16" name="Arc 15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183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POP!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POP!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387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26143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POP!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  <p:sp>
        <p:nvSpPr>
          <p:cNvPr id="13" name="Arc 1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POP!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POP!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POP!</a:t>
            </a:r>
          </a:p>
        </p:txBody>
      </p:sp>
    </p:spTree>
    <p:extLst>
      <p:ext uri="{BB962C8B-B14F-4D97-AF65-F5344CB8AC3E}">
        <p14:creationId xmlns:p14="http://schemas.microsoft.com/office/powerpoint/2010/main" val="21124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51671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POP!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POP!</a:t>
            </a:r>
          </a:p>
        </p:txBody>
      </p:sp>
      <p:sp>
        <p:nvSpPr>
          <p:cNvPr id="7" name="Rectangle 6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C00"/>
                </a:solidFill>
              </a:rPr>
              <a:t>POP!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POP!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POP!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POP!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The stack is empty!</a:t>
            </a:r>
          </a:p>
        </p:txBody>
      </p:sp>
    </p:spTree>
    <p:extLst>
      <p:ext uri="{BB962C8B-B14F-4D97-AF65-F5344CB8AC3E}">
        <p14:creationId xmlns:p14="http://schemas.microsoft.com/office/powerpoint/2010/main" val="39839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Returning and Recursion</a:t>
            </a:r>
          </a:p>
        </p:txBody>
      </p:sp>
    </p:spTree>
    <p:extLst>
      <p:ext uri="{BB962C8B-B14F-4D97-AF65-F5344CB8AC3E}">
        <p14:creationId xmlns:p14="http://schemas.microsoft.com/office/powerpoint/2010/main" val="369113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goal is to return a final value</a:t>
            </a:r>
          </a:p>
          <a:p>
            <a:pPr lvl="1"/>
            <a:r>
              <a:rPr lang="en-US" dirty="0"/>
              <a:t>Every recursive call </a:t>
            </a:r>
            <a:r>
              <a:rPr lang="en-US" u="sng" dirty="0"/>
              <a:t>must</a:t>
            </a:r>
            <a:r>
              <a:rPr lang="en-US" dirty="0"/>
              <a:t> return a value</a:t>
            </a:r>
          </a:p>
          <a:p>
            <a:pPr lvl="1"/>
            <a:r>
              <a:rPr lang="en-US" dirty="0"/>
              <a:t>You must be able to pass it “back up”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/>
              <a:t>Remember to pay attention to what </a:t>
            </a:r>
            <a:br>
              <a:rPr lang="en-US" dirty="0"/>
            </a:br>
            <a:r>
              <a:rPr lang="en-US" dirty="0"/>
              <a:t>happens at the “end” of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Does this work?  What’s wrong?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4017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 vs Iteration</a:t>
            </a:r>
          </a:p>
        </p:txBody>
      </p:sp>
    </p:spTree>
    <p:extLst>
      <p:ext uri="{BB962C8B-B14F-4D97-AF65-F5344CB8AC3E}">
        <p14:creationId xmlns:p14="http://schemas.microsoft.com/office/powerpoint/2010/main" val="2672723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important</a:t>
            </a:r>
          </a:p>
          <a:p>
            <a:pPr lvl="1"/>
            <a:r>
              <a:rPr lang="en-US" dirty="0"/>
              <a:t>All modern programming languages support them</a:t>
            </a:r>
          </a:p>
          <a:p>
            <a:pPr lvl="1"/>
            <a:r>
              <a:rPr lang="en-US" dirty="0"/>
              <a:t>Some problems are easy to solve when using </a:t>
            </a:r>
            <a:br>
              <a:rPr lang="en-US" dirty="0"/>
            </a:br>
            <a:r>
              <a:rPr lang="en-US" dirty="0"/>
              <a:t>one and difficult to solve if using the other</a:t>
            </a:r>
          </a:p>
          <a:p>
            <a:pPr lvl="1"/>
            <a:endParaRPr lang="en-US" dirty="0"/>
          </a:p>
          <a:p>
            <a:r>
              <a:rPr lang="en-US" dirty="0"/>
              <a:t>How do you decide which to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Iteration When…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 and efficiency is an issue</a:t>
            </a:r>
          </a:p>
          <a:p>
            <a:pPr lvl="1"/>
            <a:r>
              <a:rPr lang="en-US" dirty="0"/>
              <a:t>Iteration doesn’t push things onto the stack</a:t>
            </a:r>
          </a:p>
          <a:p>
            <a:pPr lvl="1"/>
            <a:r>
              <a:rPr lang="en-US" dirty="0"/>
              <a:t>Can’t “run out” of room like recursion does</a:t>
            </a:r>
          </a:p>
          <a:p>
            <a:endParaRPr lang="en-US" dirty="0"/>
          </a:p>
          <a:p>
            <a:r>
              <a:rPr lang="en-US" dirty="0"/>
              <a:t>The problem is an obvious fit for iteration</a:t>
            </a:r>
          </a:p>
          <a:p>
            <a:pPr lvl="1"/>
            <a:r>
              <a:rPr lang="en-US" dirty="0"/>
              <a:t>Processing every element of a list (or a 2D list)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Recursion When…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 is not an issue</a:t>
            </a:r>
          </a:p>
          <a:p>
            <a:r>
              <a:rPr lang="en-US" dirty="0"/>
              <a:t>The data being processed is recursive</a:t>
            </a:r>
          </a:p>
          <a:p>
            <a:pPr lvl="1"/>
            <a:r>
              <a:rPr lang="en-US" dirty="0"/>
              <a:t>A hierarchical data structure</a:t>
            </a:r>
          </a:p>
          <a:p>
            <a:pPr lvl="1"/>
            <a:endParaRPr lang="en-US" dirty="0"/>
          </a:p>
          <a:p>
            <a:r>
              <a:rPr lang="en-US" dirty="0"/>
              <a:t>A recursive algorithm is obvious</a:t>
            </a:r>
          </a:p>
          <a:p>
            <a:pPr lvl="1"/>
            <a:r>
              <a:rPr lang="en-US" dirty="0"/>
              <a:t>(Will happen with time, as you gain experience)</a:t>
            </a:r>
          </a:p>
          <a:p>
            <a:r>
              <a:rPr lang="en-US" dirty="0"/>
              <a:t>Clarity and simplicity of code is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 Practice</a:t>
            </a:r>
          </a:p>
        </p:txBody>
      </p:sp>
    </p:spTree>
    <p:extLst>
      <p:ext uri="{BB962C8B-B14F-4D97-AF65-F5344CB8AC3E}">
        <p14:creationId xmlns:p14="http://schemas.microsoft.com/office/powerpoint/2010/main" val="1632697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Fibonacci Sequences</a:t>
            </a:r>
          </a:p>
        </p:txBody>
      </p:sp>
    </p:spTree>
    <p:extLst>
      <p:ext uri="{BB962C8B-B14F-4D97-AF65-F5344CB8AC3E}">
        <p14:creationId xmlns:p14="http://schemas.microsoft.com/office/powerpoint/2010/main" val="412912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series</a:t>
            </a:r>
          </a:p>
          <a:p>
            <a:r>
              <a:rPr lang="en-US" dirty="0"/>
              <a:t>Starts with 0 and 1</a:t>
            </a:r>
          </a:p>
          <a:p>
            <a:endParaRPr lang="en-US" dirty="0"/>
          </a:p>
          <a:p>
            <a:r>
              <a:rPr lang="en-US" dirty="0"/>
              <a:t>Next number is found by adding the previous two numbers together</a:t>
            </a:r>
          </a:p>
          <a:p>
            <a:r>
              <a:rPr lang="en-US" dirty="0"/>
              <a:t>Pattern is repeated over and over (and over…)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with 0, 1, 1</a:t>
            </a:r>
          </a:p>
          <a:p>
            <a:r>
              <a:rPr lang="en-US" dirty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55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89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144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233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377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610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987</a:t>
            </a:r>
          </a:p>
        </p:txBody>
      </p:sp>
    </p:spTree>
    <p:extLst>
      <p:ext uri="{BB962C8B-B14F-4D97-AF65-F5344CB8AC3E}">
        <p14:creationId xmlns:p14="http://schemas.microsoft.com/office/powerpoint/2010/main" val="2939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To gain a more solid understanding of recursion</a:t>
            </a:r>
          </a:p>
          <a:p>
            <a:r>
              <a:rPr lang="en-US" dirty="0"/>
              <a:t>To explore what goes on “behind the scenes”</a:t>
            </a:r>
          </a:p>
          <a:p>
            <a:r>
              <a:rPr lang="en-US" dirty="0"/>
              <a:t>To examine individual examples of recursion</a:t>
            </a:r>
          </a:p>
          <a:p>
            <a:pPr lvl="1"/>
            <a:r>
              <a:rPr lang="en-US" dirty="0"/>
              <a:t>Fibonacci Sequence</a:t>
            </a:r>
          </a:p>
          <a:p>
            <a:r>
              <a:rPr lang="en-US" dirty="0"/>
              <a:t>To better understand when it is best to use recursion, and when it is best to use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36111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Implement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formula for a position in the sequence: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fib(p) = fib(p-1) + fib(p-2)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/>
              <a:t>What is our base case?</a:t>
            </a:r>
          </a:p>
          <a:p>
            <a:r>
              <a:rPr lang="en-US" dirty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Non-Recursive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create an exponentiation without using the exponentiation operator?</a:t>
            </a:r>
          </a:p>
          <a:p>
            <a:pPr lvl="1"/>
            <a:r>
              <a:rPr lang="en-US" dirty="0"/>
              <a:t>Given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we can use code like this: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1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&lt;= power: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number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33669" y="4322635"/>
            <a:ext cx="1737311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  <a:cs typeface="Courier New" panose="02070309020205020404" pitchFamily="49" charset="0"/>
              </a:rPr>
              <a:t>Transform this into a recursive function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2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power):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BASE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==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RECURSIVE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* \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power - 1)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There are other correct answers; this is just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05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/>
              <a:t>Margaret Hamilton</a:t>
            </a:r>
          </a:p>
          <a:p>
            <a:pPr lvl="1"/>
            <a:r>
              <a:rPr lang="en-US" dirty="0"/>
              <a:t>Created software for space flight!</a:t>
            </a:r>
          </a:p>
          <a:p>
            <a:pPr lvl="2"/>
            <a:r>
              <a:rPr lang="en-US" sz="2800" dirty="0"/>
              <a:t>Apollo 8</a:t>
            </a:r>
          </a:p>
          <a:p>
            <a:pPr lvl="3"/>
            <a:r>
              <a:rPr lang="en-US" sz="2400" dirty="0"/>
              <a:t>First to leave orbit</a:t>
            </a:r>
          </a:p>
          <a:p>
            <a:pPr lvl="2"/>
            <a:r>
              <a:rPr lang="en-US" sz="2800" dirty="0"/>
              <a:t>Apollo 11</a:t>
            </a:r>
          </a:p>
          <a:p>
            <a:pPr lvl="3"/>
            <a:r>
              <a:rPr lang="en-US" sz="2400" dirty="0"/>
              <a:t>Moon landing</a:t>
            </a:r>
            <a:endParaRPr lang="en-US" dirty="0"/>
          </a:p>
          <a:p>
            <a:pPr lvl="1"/>
            <a:r>
              <a:rPr lang="en-US" dirty="0"/>
              <a:t>Invented the term </a:t>
            </a:r>
            <a:br>
              <a:rPr lang="en-US" dirty="0"/>
            </a:br>
            <a:r>
              <a:rPr lang="en-US" dirty="0"/>
              <a:t>“software engineering”</a:t>
            </a:r>
          </a:p>
          <a:p>
            <a:pPr lvl="1"/>
            <a:r>
              <a:rPr lang="en-US" dirty="0"/>
              <a:t>Her daughter got to play with space flight simulators!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24" y="3141112"/>
            <a:ext cx="3430828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2 is out on Blackboard now</a:t>
            </a:r>
          </a:p>
          <a:p>
            <a:pPr lvl="1"/>
            <a:r>
              <a:rPr lang="en-US" dirty="0"/>
              <a:t>Project is due by Friday (Nov 9th) at 8:59:59 PM</a:t>
            </a:r>
          </a:p>
          <a:p>
            <a:endParaRPr lang="en-US" dirty="0"/>
          </a:p>
          <a:p>
            <a:r>
              <a:rPr lang="en-US" dirty="0"/>
              <a:t>Midterm #2 is when?</a:t>
            </a:r>
          </a:p>
          <a:p>
            <a:pPr lvl="1"/>
            <a:r>
              <a:rPr lang="en-US" sz="3200" dirty="0"/>
              <a:t>November 14/15 in class!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Margaret Hamilton</a:t>
            </a:r>
          </a:p>
          <a:p>
            <a:pPr lvl="1"/>
            <a:r>
              <a:rPr lang="en-US" sz="1600" dirty="0"/>
              <a:t>https://en.wikipedia.org/wiki/File:Margaret_Hamilton_in_action.jpg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Recursion</a:t>
            </a:r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problem</a:t>
            </a:r>
          </a:p>
          <a:p>
            <a:endParaRPr lang="en-US" dirty="0"/>
          </a:p>
          <a:p>
            <a:r>
              <a:rPr lang="en-US" dirty="0"/>
              <a:t>In other words, to define a function or calculate a number by the repeated application of an algorithm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creating a recursive procedure, there are a few things we want to keep in mind:</a:t>
            </a:r>
          </a:p>
          <a:p>
            <a:pPr lvl="1"/>
            <a:r>
              <a:rPr lang="en-US" sz="3200" dirty="0"/>
              <a:t>We need to break the problem into </a:t>
            </a:r>
            <a:br>
              <a:rPr lang="en-US" sz="3200" dirty="0"/>
            </a:br>
            <a:r>
              <a:rPr lang="en-US" sz="3200" dirty="0"/>
              <a:t>smaller pieces of itself</a:t>
            </a:r>
          </a:p>
          <a:p>
            <a:pPr lvl="1"/>
            <a:r>
              <a:rPr lang="en-US" sz="3200" dirty="0"/>
              <a:t>We need to define a “base case” to stop at</a:t>
            </a:r>
          </a:p>
          <a:p>
            <a:pPr lvl="1"/>
            <a:r>
              <a:rPr lang="en-US" sz="3200" dirty="0"/>
              <a:t>The smaller problems we break down into need to eventually reach the base case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“Cases” in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/>
              <a:t>At least one base case</a:t>
            </a:r>
          </a:p>
          <a:p>
            <a:pPr lvl="1"/>
            <a:r>
              <a:rPr lang="en-US" dirty="0"/>
              <a:t>When a result is returned (or the function ends)</a:t>
            </a:r>
          </a:p>
          <a:p>
            <a:pPr lvl="1"/>
            <a:r>
              <a:rPr lang="en-US" dirty="0"/>
              <a:t>“When to stop”</a:t>
            </a:r>
          </a:p>
          <a:p>
            <a:r>
              <a:rPr lang="en-US" dirty="0"/>
              <a:t>At least one recursive case</a:t>
            </a:r>
          </a:p>
          <a:p>
            <a:pPr lvl="1"/>
            <a:r>
              <a:rPr lang="en-US" dirty="0"/>
              <a:t>When the function is called again with new inputs</a:t>
            </a:r>
          </a:p>
          <a:p>
            <a:pPr lvl="1"/>
            <a:r>
              <a:rPr lang="en-US" dirty="0"/>
              <a:t>“When to go (again)”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Tracing: Recursion</a:t>
            </a:r>
          </a:p>
        </p:txBody>
      </p:sp>
    </p:spTree>
    <p:extLst>
      <p:ext uri="{BB962C8B-B14F-4D97-AF65-F5344CB8AC3E}">
        <p14:creationId xmlns:p14="http://schemas.microsoft.com/office/powerpoint/2010/main" val="392473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27901</TotalTime>
  <Words>1768</Words>
  <Application>Microsoft Macintosh PowerPoint</Application>
  <PresentationFormat>On-screen Show (4:3)</PresentationFormat>
  <Paragraphs>683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17 – Recursion (cont)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Recursion vs Iteration</vt:lpstr>
      <vt:lpstr>Recursion and Iteration</vt:lpstr>
      <vt:lpstr>Use Iteration When…</vt:lpstr>
      <vt:lpstr>Use Recursion When…</vt:lpstr>
      <vt:lpstr>Recursion Practice</vt:lpstr>
      <vt:lpstr>Fibonacci Sequences</vt:lpstr>
      <vt:lpstr>Fibonacci Sequence</vt:lpstr>
      <vt:lpstr>Fibonacci Sequence</vt:lpstr>
      <vt:lpstr>Time for…</vt:lpstr>
      <vt:lpstr>Recursively Implement Fibonacci</vt:lpstr>
      <vt:lpstr>Non-Recursive exp()</vt:lpstr>
      <vt:lpstr>Recursive Answer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Michael Neary</cp:lastModifiedBy>
  <cp:revision>404</cp:revision>
  <dcterms:created xsi:type="dcterms:W3CDTF">2014-05-05T14:25:42Z</dcterms:created>
  <dcterms:modified xsi:type="dcterms:W3CDTF">2018-11-04T00:45:06Z</dcterms:modified>
</cp:coreProperties>
</file>